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13" r:id="rId1"/>
  </p:sldMasterIdLst>
  <p:handoutMasterIdLst>
    <p:handoutMasterId r:id="rId15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8" r:id="rId8"/>
    <p:sldId id="269" r:id="rId9"/>
    <p:sldId id="263" r:id="rId10"/>
    <p:sldId id="264" r:id="rId11"/>
    <p:sldId id="266" r:id="rId12"/>
    <p:sldId id="267" r:id="rId13"/>
    <p:sldId id="265" r:id="rId1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7" d="100"/>
          <a:sy n="57" d="100"/>
        </p:scale>
        <p:origin x="-172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8C356D-FC81-2D41-8B4D-72BC257F3C03}" type="datetimeFigureOut">
              <a:rPr lang="en-US" smtClean="0"/>
              <a:t>9/11/12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9FF6BE-9187-1449-8150-BBEEA4E87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288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1F8A3-6AC2-4DF2-8C63-CEACDBB6C17C}" type="datetimeFigureOut">
              <a:rPr lang="en-US"/>
              <a:pPr>
                <a:defRPr/>
              </a:pPr>
              <a:t>9/11/12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D3B48-AF22-4354-BA03-2C5DBC1CB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568F5-F11D-47A9-BC53-234D3FD3E6B1}" type="datetimeFigureOut">
              <a:rPr lang="en-US"/>
              <a:pPr>
                <a:defRPr/>
              </a:pPr>
              <a:t>9/11/12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D46A5-FE46-4610-95A6-ABC4B635B3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805CF-5B70-4113-A332-0007B76207CB}" type="datetimeFigureOut">
              <a:rPr lang="en-US"/>
              <a:pPr>
                <a:defRPr/>
              </a:pPr>
              <a:t>9/11/12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E4C21-2657-4B29-802E-815E5D54D9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77C65-0B5E-465A-8932-CD9D55351F4A}" type="datetimeFigureOut">
              <a:rPr lang="en-US"/>
              <a:pPr>
                <a:defRPr/>
              </a:pPr>
              <a:t>9/11/12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3A028-88C7-4671-82C3-FF028E5FEA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7CE3D-E5C2-494B-AFA6-7D5957C2EC45}" type="datetimeFigureOut">
              <a:rPr lang="en-US"/>
              <a:pPr>
                <a:defRPr/>
              </a:pPr>
              <a:t>9/11/12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CB840-07B8-4A0E-AEA4-A5D2BEE6C7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9A3E3-0A59-4172-9BE3-1008314BBEDA}" type="datetimeFigureOut">
              <a:rPr lang="en-US"/>
              <a:pPr>
                <a:defRPr/>
              </a:pPr>
              <a:t>9/11/12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2E395-0661-4E3C-B263-931CEFC39D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5A1B5-412A-4959-812F-3B2778557156}" type="datetimeFigureOut">
              <a:rPr lang="en-US"/>
              <a:pPr>
                <a:defRPr/>
              </a:pPr>
              <a:t>9/11/12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DABFC-1759-40F5-84EA-EC9740E5FE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BC559-577F-4AD9-9C62-292FD794F238}" type="datetimeFigureOut">
              <a:rPr lang="en-US"/>
              <a:pPr>
                <a:defRPr/>
              </a:pPr>
              <a:t>9/11/12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2D1CF-2EBE-4535-9CD5-0A6FFFF42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1418A-12EE-4D9D-BA00-3F2F9CB6BEB1}" type="datetimeFigureOut">
              <a:rPr lang="en-US"/>
              <a:pPr>
                <a:defRPr/>
              </a:pPr>
              <a:t>9/11/12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B20D7-551E-4AE1-BAC4-FA17C379D2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5917C-95B6-46AB-B706-013C2008501C}" type="datetimeFigureOut">
              <a:rPr lang="en-US"/>
              <a:pPr>
                <a:defRPr/>
              </a:pPr>
              <a:t>9/11/12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E2727-F890-4612-9E90-3F3C8662E6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29155-DAE4-48B6-8B58-1EAD4655328B}" type="datetimeFigureOut">
              <a:rPr lang="en-US"/>
              <a:pPr>
                <a:defRPr/>
              </a:pPr>
              <a:t>9/11/12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F17F9-69DD-4F4E-B7A8-02ED798B63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2105BD9-F2C4-489B-A728-2D84FBDA78FE}" type="datetimeFigureOut">
              <a:rPr lang="en-US"/>
              <a:pPr>
                <a:defRPr/>
              </a:pPr>
              <a:t>9/11/12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C2C3479-B822-45CA-8DDC-4C50E49720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5" r:id="rId1"/>
    <p:sldLayoutId id="2147484024" r:id="rId2"/>
    <p:sldLayoutId id="2147484026" r:id="rId3"/>
    <p:sldLayoutId id="2147484023" r:id="rId4"/>
    <p:sldLayoutId id="2147484022" r:id="rId5"/>
    <p:sldLayoutId id="2147484021" r:id="rId6"/>
    <p:sldLayoutId id="2147484027" r:id="rId7"/>
    <p:sldLayoutId id="2147484028" r:id="rId8"/>
    <p:sldLayoutId id="2147484029" r:id="rId9"/>
    <p:sldLayoutId id="2147484020" r:id="rId10"/>
    <p:sldLayoutId id="214748403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ＭＳ Ｐゴシック" pitchFamily="-72" charset="-128"/>
          <a:cs typeface="ＭＳ Ｐゴシック" pitchFamily="-72" charset="-128"/>
        </a:defRPr>
      </a:lvl1pPr>
      <a:lvl2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-72" charset="0"/>
          <a:ea typeface="ＭＳ Ｐゴシック" pitchFamily="-72" charset="-128"/>
          <a:cs typeface="ＭＳ Ｐゴシック" pitchFamily="-72" charset="-128"/>
        </a:defRPr>
      </a:lvl2pPr>
      <a:lvl3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-72" charset="0"/>
          <a:ea typeface="ＭＳ Ｐゴシック" pitchFamily="-72" charset="-128"/>
          <a:cs typeface="ＭＳ Ｐゴシック" pitchFamily="-72" charset="-128"/>
        </a:defRPr>
      </a:lvl3pPr>
      <a:lvl4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-72" charset="0"/>
          <a:ea typeface="ＭＳ Ｐゴシック" pitchFamily="-72" charset="-128"/>
          <a:cs typeface="ＭＳ Ｐゴシック" pitchFamily="-72" charset="-128"/>
        </a:defRPr>
      </a:lvl4pPr>
      <a:lvl5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-72" charset="0"/>
          <a:ea typeface="ＭＳ Ｐゴシック" pitchFamily="-72" charset="-128"/>
          <a:cs typeface="ＭＳ Ｐゴシック" pitchFamily="-7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-72" charset="0"/>
          <a:ea typeface="ＭＳ Ｐゴシック" pitchFamily="-72" charset="-128"/>
          <a:cs typeface="ＭＳ Ｐゴシック" pitchFamily="-72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-72" charset="0"/>
          <a:ea typeface="ＭＳ Ｐゴシック" pitchFamily="-72" charset="-128"/>
          <a:cs typeface="ＭＳ Ｐゴシック" pitchFamily="-72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-72" charset="0"/>
          <a:ea typeface="ＭＳ Ｐゴシック" pitchFamily="-72" charset="-128"/>
          <a:cs typeface="ＭＳ Ｐゴシック" pitchFamily="-72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-72" charset="0"/>
          <a:ea typeface="ＭＳ Ｐゴシック" pitchFamily="-72" charset="-128"/>
          <a:cs typeface="ＭＳ Ｐゴシック" pitchFamily="-72" charset="-128"/>
        </a:defRPr>
      </a:lvl9pPr>
    </p:titleStyle>
    <p:bodyStyle>
      <a:lvl1pPr marL="438150" indent="-319088" algn="l" rtl="0" fontAlgn="base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-72" charset="2"/>
        <a:buChar char=""/>
        <a:defRPr sz="3200" kern="1200">
          <a:solidFill>
            <a:schemeClr val="tx1"/>
          </a:solidFill>
          <a:latin typeface="+mn-lt"/>
          <a:ea typeface="ＭＳ Ｐゴシック" pitchFamily="-72" charset="-128"/>
          <a:cs typeface="ＭＳ Ｐゴシック" pitchFamily="-72" charset="-128"/>
        </a:defRPr>
      </a:lvl1pPr>
      <a:lvl2pPr marL="730250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-72" charset="2"/>
        <a:buChar char=""/>
        <a:defRPr sz="28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rgbClr val="E66C7D"/>
        </a:buClr>
        <a:buFont typeface="Arial" pitchFamily="-72" charset="0"/>
        <a:buChar char="▪"/>
        <a:defRPr sz="24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3pPr>
      <a:lvl4pPr marL="1216025" indent="-182563" algn="l" rtl="0" fontAlgn="base">
        <a:spcBef>
          <a:spcPct val="20000"/>
        </a:spcBef>
        <a:spcAft>
          <a:spcPct val="0"/>
        </a:spcAft>
        <a:buClr>
          <a:srgbClr val="6BB76D"/>
        </a:buClr>
        <a:buFont typeface="Arial" pitchFamily="-72" charset="0"/>
        <a:buChar char="▪"/>
        <a:defRPr sz="20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4pPr>
      <a:lvl5pPr marL="1425575" indent="-182563" algn="l" rtl="0" fontAlgn="base">
        <a:spcBef>
          <a:spcPct val="20000"/>
        </a:spcBef>
        <a:spcAft>
          <a:spcPct val="0"/>
        </a:spcAft>
        <a:buClr>
          <a:srgbClr val="E88651"/>
        </a:buClr>
        <a:buFont typeface="Wingdings 3" pitchFamily="-72" charset="2"/>
        <a:buChar char=""/>
        <a:defRPr lang="en-US" sz="20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  <a:cs typeface="+mj-cs"/>
              </a:rPr>
              <a:t>Compare and Order Numbers	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500188"/>
          </a:xfrm>
        </p:spPr>
        <p:txBody>
          <a:bodyPr/>
          <a:lstStyle/>
          <a:p>
            <a:r>
              <a:rPr lang="en-US" smtClean="0"/>
              <a:t>Algebra Seminar</a:t>
            </a:r>
          </a:p>
          <a:p>
            <a:r>
              <a:rPr lang="en-US" smtClean="0"/>
              <a:t>2012-2013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pic>
        <p:nvPicPr>
          <p:cNvPr id="4" name="Picture 3" descr="ScreenShot 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1762"/>
            <a:ext cx="9144000" cy="3201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975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pic>
        <p:nvPicPr>
          <p:cNvPr id="6" name="Picture 5" descr="ScreenShot 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2075"/>
            <a:ext cx="9144000" cy="2854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997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pic>
        <p:nvPicPr>
          <p:cNvPr id="4" name="Picture 3" descr="ScreenShot 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410" y="1697873"/>
            <a:ext cx="7008210" cy="27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71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pic>
        <p:nvPicPr>
          <p:cNvPr id="6" name="Picture 5" descr="ScreenShot 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96984"/>
            <a:ext cx="9144000" cy="1684959"/>
          </a:xfrm>
          <a:prstGeom prst="rect">
            <a:avLst/>
          </a:prstGeom>
        </p:spPr>
      </p:pic>
      <p:pic>
        <p:nvPicPr>
          <p:cNvPr id="7" name="Picture 6" descr="ScreenShot 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0836"/>
            <a:ext cx="9144000" cy="1863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18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 bwMode="auto">
          <a:xfrm>
            <a:off x="155575" y="152400"/>
            <a:ext cx="8769350" cy="1250950"/>
          </a:xfrm>
          <a:noFill/>
        </p:spPr>
        <p:txBody>
          <a:bodyPr wrap="square" tIns="4572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dirty="0"/>
              <a:t>What does it mean </a:t>
            </a:r>
            <a:r>
              <a:rPr lang="en-US" dirty="0" smtClean="0"/>
              <a:t>to compare numbers?</a:t>
            </a:r>
            <a:endParaRPr lang="en-US" dirty="0"/>
          </a:p>
        </p:txBody>
      </p:sp>
      <p:sp>
        <p:nvSpPr>
          <p:cNvPr id="29699" name="Placeholder 3"/>
          <p:cNvSpPr>
            <a:spLocks noGrp="1"/>
          </p:cNvSpPr>
          <p:nvPr>
            <p:ph type="body" sz="half" idx="1"/>
          </p:nvPr>
        </p:nvSpPr>
        <p:spPr>
          <a:xfrm>
            <a:off x="155575" y="1728960"/>
            <a:ext cx="8769350" cy="4956337"/>
          </a:xfrm>
        </p:spPr>
        <p:txBody>
          <a:bodyPr lIns="54864"/>
          <a:lstStyle/>
          <a:p>
            <a:pPr>
              <a:buFont typeface="Wingdings 2" pitchFamily="-72" charset="2"/>
              <a:buNone/>
            </a:pPr>
            <a:r>
              <a:rPr lang="en-US" dirty="0" smtClean="0"/>
              <a:t>Many times, we compare two numbers in order to tell</a:t>
            </a:r>
          </a:p>
          <a:p>
            <a:pPr>
              <a:buFont typeface="Wingdings 2" pitchFamily="-72" charset="2"/>
              <a:buNone/>
            </a:pPr>
            <a:r>
              <a:rPr lang="en-US" dirty="0" smtClean="0"/>
              <a:t>which number is bigger and which number is smaller. </a:t>
            </a:r>
          </a:p>
          <a:p>
            <a:pPr>
              <a:buFont typeface="Wingdings 2" pitchFamily="-72" charset="2"/>
              <a:buNone/>
            </a:pPr>
            <a:endParaRPr lang="en-US" dirty="0"/>
          </a:p>
          <a:p>
            <a:pPr>
              <a:buFont typeface="Wingdings 2" pitchFamily="-72" charset="2"/>
              <a:buNone/>
            </a:pPr>
            <a:r>
              <a:rPr lang="en-US" dirty="0" smtClean="0"/>
              <a:t>* For example, suppose Johnny had 5 apples and Suzy had 8 apples. A picture shows us who had more apples and who had less.</a:t>
            </a:r>
          </a:p>
          <a:p>
            <a:pPr>
              <a:buFont typeface="Wingdings 2" pitchFamily="-72" charset="2"/>
              <a:buNone/>
            </a:pPr>
            <a:endParaRPr lang="en-US" dirty="0"/>
          </a:p>
          <a:p>
            <a:pPr>
              <a:buFont typeface="Wingdings 2" pitchFamily="-72" charset="2"/>
              <a:buNone/>
            </a:pPr>
            <a:endParaRPr lang="en-US" dirty="0"/>
          </a:p>
        </p:txBody>
      </p:sp>
      <p:pic>
        <p:nvPicPr>
          <p:cNvPr id="2" name="Picture 1" descr="ScreenShot 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359" y="4612855"/>
            <a:ext cx="6896100" cy="1587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compare numbers?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smaller the number is, the easier it is to compare. We can use a number line to help us with small single digit numbers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Is 6 bigger than 4? Is 2 smaller than 7? What about negative number?</a:t>
            </a:r>
          </a:p>
          <a:p>
            <a:endParaRPr lang="en-US" dirty="0"/>
          </a:p>
          <a:p>
            <a:r>
              <a:rPr lang="en-US" dirty="0" smtClean="0"/>
              <a:t>Try drawing a number line!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54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the numbers are bigger?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57982"/>
            <a:ext cx="8229600" cy="1542818"/>
          </a:xfrm>
        </p:spPr>
        <p:txBody>
          <a:bodyPr/>
          <a:lstStyle/>
          <a:p>
            <a:r>
              <a:rPr lang="en-US" dirty="0" smtClean="0"/>
              <a:t>Is 45 smaller than 52?</a:t>
            </a:r>
          </a:p>
          <a:p>
            <a:r>
              <a:rPr lang="en-US" dirty="0" smtClean="0"/>
              <a:t>Is 32 larger than 26?</a:t>
            </a:r>
          </a:p>
          <a:p>
            <a:r>
              <a:rPr lang="en-US" dirty="0" smtClean="0"/>
              <a:t>Is 73 greater than 71?</a:t>
            </a:r>
            <a:endParaRPr lang="en-US" dirty="0"/>
          </a:p>
        </p:txBody>
      </p:sp>
      <p:pic>
        <p:nvPicPr>
          <p:cNvPr id="4" name="Picture 3" descr="ScreenShot 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665505"/>
            <a:ext cx="8410473" cy="283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88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the numbers are bigger?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236816"/>
            <a:ext cx="8229600" cy="1163984"/>
          </a:xfrm>
        </p:spPr>
        <p:txBody>
          <a:bodyPr/>
          <a:lstStyle/>
          <a:p>
            <a:r>
              <a:rPr lang="en-US" dirty="0" smtClean="0"/>
              <a:t>Is 82 greater than 81?</a:t>
            </a:r>
          </a:p>
          <a:p>
            <a:r>
              <a:rPr lang="en-US" dirty="0" smtClean="0"/>
              <a:t>Is 55 less than 53?</a:t>
            </a:r>
            <a:endParaRPr lang="en-US" dirty="0"/>
          </a:p>
        </p:txBody>
      </p:sp>
      <p:pic>
        <p:nvPicPr>
          <p:cNvPr id="5" name="Picture 4" descr="ScreenShot 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08176"/>
            <a:ext cx="8419415" cy="3506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60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the numbers are bigger?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5251"/>
            <a:ext cx="8229600" cy="785151"/>
          </a:xfrm>
        </p:spPr>
        <p:txBody>
          <a:bodyPr/>
          <a:lstStyle/>
          <a:p>
            <a:r>
              <a:rPr lang="en-US" dirty="0" smtClean="0"/>
              <a:t>Is 719 less than 729?</a:t>
            </a:r>
          </a:p>
          <a:p>
            <a:r>
              <a:rPr lang="en-US" dirty="0" smtClean="0"/>
              <a:t>Is 803 less than 603?</a:t>
            </a:r>
            <a:endParaRPr lang="en-US" dirty="0"/>
          </a:p>
        </p:txBody>
      </p:sp>
      <p:pic>
        <p:nvPicPr>
          <p:cNvPr id="6" name="Picture 5" descr="ScreenShot 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18" y="1691292"/>
            <a:ext cx="8470782" cy="3621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95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the numbers are bigger?</a:t>
            </a:r>
            <a:endParaRPr lang="en-US" dirty="0"/>
          </a:p>
        </p:txBody>
      </p:sp>
      <p:pic>
        <p:nvPicPr>
          <p:cNvPr id="4" name="Picture 3" descr="ScreenShot 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03" y="1593295"/>
            <a:ext cx="7594600" cy="5264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248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for Comparing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06776"/>
            <a:ext cx="8935106" cy="5022529"/>
          </a:xfrm>
        </p:spPr>
        <p:txBody>
          <a:bodyPr/>
          <a:lstStyle/>
          <a:p>
            <a:r>
              <a:rPr lang="en-US" dirty="0" smtClean="0"/>
              <a:t>The greater the </a:t>
            </a:r>
            <a:r>
              <a:rPr lang="en-US" dirty="0" smtClean="0">
                <a:solidFill>
                  <a:srgbClr val="FF0000"/>
                </a:solidFill>
              </a:rPr>
              <a:t>number of digits</a:t>
            </a:r>
            <a:r>
              <a:rPr lang="en-US" dirty="0" smtClean="0"/>
              <a:t>, the greater the number is.</a:t>
            </a:r>
          </a:p>
          <a:p>
            <a:r>
              <a:rPr lang="en-US" dirty="0" smtClean="0"/>
              <a:t>If two numbers have the same number of digits, the number with </a:t>
            </a:r>
            <a:r>
              <a:rPr lang="en-US" dirty="0" smtClean="0">
                <a:solidFill>
                  <a:srgbClr val="FF0000"/>
                </a:solidFill>
              </a:rPr>
              <a:t>the bigger digit on the left hand side</a:t>
            </a:r>
            <a:r>
              <a:rPr lang="en-US" dirty="0" smtClean="0"/>
              <a:t> is greater.</a:t>
            </a:r>
          </a:p>
          <a:p>
            <a:r>
              <a:rPr lang="en-US" dirty="0" smtClean="0"/>
              <a:t>If the leftmost digits are the same then we </a:t>
            </a:r>
            <a:r>
              <a:rPr lang="en-US" dirty="0" smtClean="0">
                <a:solidFill>
                  <a:srgbClr val="FF0000"/>
                </a:solidFill>
              </a:rPr>
              <a:t>compare the next digit to the right </a:t>
            </a:r>
            <a:r>
              <a:rPr lang="en-US" dirty="0" smtClean="0"/>
              <a:t>and keep doing this until the numbers are different.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194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Comparing Symbols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662" y="3652399"/>
            <a:ext cx="8633880" cy="3205601"/>
          </a:xfrm>
        </p:spPr>
        <p:txBody>
          <a:bodyPr/>
          <a:lstStyle/>
          <a:p>
            <a:r>
              <a:rPr lang="en-US" dirty="0" smtClean="0"/>
              <a:t>We can often use symbols in Algebra </a:t>
            </a:r>
            <a:r>
              <a:rPr lang="en-US" dirty="0" smtClean="0"/>
              <a:t>to represent words, it’s a shortcut!</a:t>
            </a:r>
          </a:p>
          <a:p>
            <a:r>
              <a:rPr lang="en-US" dirty="0" smtClean="0"/>
              <a:t>Can you think of any other math symbols we use?</a:t>
            </a:r>
          </a:p>
          <a:p>
            <a:r>
              <a:rPr lang="en-US" dirty="0" smtClean="0"/>
              <a:t>What other words could replace </a:t>
            </a:r>
            <a:r>
              <a:rPr lang="en-US" dirty="0" smtClean="0">
                <a:solidFill>
                  <a:srgbClr val="FF0000"/>
                </a:solidFill>
              </a:rPr>
              <a:t>greater than </a:t>
            </a:r>
            <a:r>
              <a:rPr lang="en-US" dirty="0" smtClean="0"/>
              <a:t>or </a:t>
            </a:r>
            <a:r>
              <a:rPr lang="en-US" dirty="0" smtClean="0">
                <a:solidFill>
                  <a:srgbClr val="FF0000"/>
                </a:solidFill>
              </a:rPr>
              <a:t>less than</a:t>
            </a:r>
            <a:r>
              <a:rPr lang="en-US" dirty="0" smtClean="0"/>
              <a:t>? </a:t>
            </a:r>
            <a:endParaRPr lang="en-US" dirty="0"/>
          </a:p>
        </p:txBody>
      </p:sp>
      <p:pic>
        <p:nvPicPr>
          <p:cNvPr id="7" name="Picture 6" descr="ScreenShot 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920" y="1608128"/>
            <a:ext cx="5366212" cy="2044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298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77</TotalTime>
  <Words>304</Words>
  <Application>Microsoft Macintosh PowerPoint</Application>
  <PresentationFormat>On-screen Show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Module</vt:lpstr>
      <vt:lpstr>Compare and Order Numbers </vt:lpstr>
      <vt:lpstr>What does it mean to compare numbers?</vt:lpstr>
      <vt:lpstr>How do we compare numbers?</vt:lpstr>
      <vt:lpstr>What if the numbers are bigger?</vt:lpstr>
      <vt:lpstr>What if the numbers are bigger?</vt:lpstr>
      <vt:lpstr>What if the numbers are bigger?</vt:lpstr>
      <vt:lpstr>What if the numbers are bigger?</vt:lpstr>
      <vt:lpstr>Rules for Comparing Numbers</vt:lpstr>
      <vt:lpstr>The Comparing Symbols</vt:lpstr>
      <vt:lpstr>Practice</vt:lpstr>
      <vt:lpstr>Practice</vt:lpstr>
      <vt:lpstr>Practice</vt:lpstr>
      <vt:lpstr>Practice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Compare and Order Numbers </dc:title>
  <dc:creator>psd</dc:creator>
  <cp:lastModifiedBy>psd</cp:lastModifiedBy>
  <cp:revision>12</cp:revision>
  <cp:lastPrinted>2012-09-11T13:17:35Z</cp:lastPrinted>
  <dcterms:created xsi:type="dcterms:W3CDTF">2012-08-20T15:48:19Z</dcterms:created>
  <dcterms:modified xsi:type="dcterms:W3CDTF">2012-09-11T13:17:38Z</dcterms:modified>
</cp:coreProperties>
</file>